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sldIdLst>
    <p:sldId id="258" r:id="rId5"/>
    <p:sldId id="260" r:id="rId6"/>
    <p:sldId id="261" r:id="rId7"/>
    <p:sldId id="264" r:id="rId8"/>
    <p:sldId id="262" r:id="rId9"/>
    <p:sldId id="263" r:id="rId10"/>
    <p:sldId id="257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B9F"/>
    <a:srgbClr val="EDA80B"/>
    <a:srgbClr val="07358A"/>
    <a:srgbClr val="D5D9ED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6774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D6386-98A6-4EA8-ABF0-5131A93E437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B7AD50C-1C6A-403F-ACFD-709F8B92BFA0}">
      <dgm:prSet/>
      <dgm:spPr/>
      <dgm:t>
        <a:bodyPr/>
        <a:lstStyle/>
        <a:p>
          <a:r>
            <a:rPr lang="en-GB" dirty="0"/>
            <a:t>The Climate Strategy was initially adopted in 2021 and is currently undergoing a review and update</a:t>
          </a:r>
          <a:endParaRPr lang="en-US" dirty="0"/>
        </a:p>
      </dgm:t>
    </dgm:pt>
    <dgm:pt modelId="{3A814711-F11D-422A-877A-848E3DEC9569}" type="parTrans" cxnId="{40BFC952-DE23-4A6E-8FC2-6FBC7104E6C4}">
      <dgm:prSet/>
      <dgm:spPr/>
      <dgm:t>
        <a:bodyPr/>
        <a:lstStyle/>
        <a:p>
          <a:endParaRPr lang="en-US"/>
        </a:p>
      </dgm:t>
    </dgm:pt>
    <dgm:pt modelId="{17F69075-CEAA-4B6D-A852-F98682950137}" type="sibTrans" cxnId="{40BFC952-DE23-4A6E-8FC2-6FBC7104E6C4}">
      <dgm:prSet/>
      <dgm:spPr/>
      <dgm:t>
        <a:bodyPr/>
        <a:lstStyle/>
        <a:p>
          <a:endParaRPr lang="en-US"/>
        </a:p>
      </dgm:t>
    </dgm:pt>
    <dgm:pt modelId="{56697946-24DA-42FE-A72A-5CFE75325868}">
      <dgm:prSet/>
      <dgm:spPr/>
      <dgm:t>
        <a:bodyPr/>
        <a:lstStyle/>
        <a:p>
          <a:r>
            <a:rPr lang="en-GB"/>
            <a:t>Owing to time and resource constraints, the climate and biosphere team have not been able to engage with T&amp;PCs as closely as they would have liked so far</a:t>
          </a:r>
          <a:endParaRPr lang="en-US"/>
        </a:p>
      </dgm:t>
    </dgm:pt>
    <dgm:pt modelId="{C961A8F9-7B7E-47AC-9D82-DC3BB9B40084}" type="parTrans" cxnId="{AB5A0FBD-5DBC-45BD-B06A-219EF7F54153}">
      <dgm:prSet/>
      <dgm:spPr/>
      <dgm:t>
        <a:bodyPr/>
        <a:lstStyle/>
        <a:p>
          <a:endParaRPr lang="en-US"/>
        </a:p>
      </dgm:t>
    </dgm:pt>
    <dgm:pt modelId="{DC632358-A87B-4BF4-85EC-EE583140C947}" type="sibTrans" cxnId="{AB5A0FBD-5DBC-45BD-B06A-219EF7F54153}">
      <dgm:prSet/>
      <dgm:spPr/>
      <dgm:t>
        <a:bodyPr/>
        <a:lstStyle/>
        <a:p>
          <a:endParaRPr lang="en-US"/>
        </a:p>
      </dgm:t>
    </dgm:pt>
    <dgm:pt modelId="{DF9B590F-3E03-4D07-A4CE-A09A9171DDDE}">
      <dgm:prSet/>
      <dgm:spPr/>
      <dgm:t>
        <a:bodyPr/>
        <a:lstStyle/>
        <a:p>
          <a:r>
            <a:rPr lang="en-GB"/>
            <a:t>However, there are several activities that T&amp;PCs could get involved with to reduce their climate impacts</a:t>
          </a:r>
          <a:endParaRPr lang="en-US"/>
        </a:p>
      </dgm:t>
    </dgm:pt>
    <dgm:pt modelId="{432C1EBE-0D00-4BD8-92C3-07CF70898527}" type="parTrans" cxnId="{21AEACB4-2E86-49B0-87E9-682998B9ADAC}">
      <dgm:prSet/>
      <dgm:spPr/>
      <dgm:t>
        <a:bodyPr/>
        <a:lstStyle/>
        <a:p>
          <a:endParaRPr lang="en-US"/>
        </a:p>
      </dgm:t>
    </dgm:pt>
    <dgm:pt modelId="{D449E0E5-27C5-4F47-BC01-4D4AB7291363}" type="sibTrans" cxnId="{21AEACB4-2E86-49B0-87E9-682998B9ADAC}">
      <dgm:prSet/>
      <dgm:spPr/>
      <dgm:t>
        <a:bodyPr/>
        <a:lstStyle/>
        <a:p>
          <a:endParaRPr lang="en-US"/>
        </a:p>
      </dgm:t>
    </dgm:pt>
    <dgm:pt modelId="{A0187E93-6F40-4429-A3DE-23D0CE61BE36}">
      <dgm:prSet/>
      <dgm:spPr/>
      <dgm:t>
        <a:bodyPr/>
        <a:lstStyle/>
        <a:p>
          <a:r>
            <a:rPr lang="en-GB"/>
            <a:t>There is an Island-wide net zero target of 2040, which we strongly encourage all T&amp;PCs to work towards meeting</a:t>
          </a:r>
          <a:endParaRPr lang="en-US"/>
        </a:p>
      </dgm:t>
    </dgm:pt>
    <dgm:pt modelId="{8970DB59-A00D-44E1-B385-E5A9EBC18FFA}" type="parTrans" cxnId="{9FBE99DE-6FE1-4AAD-9B6A-269A7F7222FD}">
      <dgm:prSet/>
      <dgm:spPr/>
      <dgm:t>
        <a:bodyPr/>
        <a:lstStyle/>
        <a:p>
          <a:endParaRPr lang="en-US"/>
        </a:p>
      </dgm:t>
    </dgm:pt>
    <dgm:pt modelId="{E0A81F00-6735-4970-8375-6EF8A9D9191A}" type="sibTrans" cxnId="{9FBE99DE-6FE1-4AAD-9B6A-269A7F7222FD}">
      <dgm:prSet/>
      <dgm:spPr/>
      <dgm:t>
        <a:bodyPr/>
        <a:lstStyle/>
        <a:p>
          <a:endParaRPr lang="en-US"/>
        </a:p>
      </dgm:t>
    </dgm:pt>
    <dgm:pt modelId="{12CB273F-0708-4769-BA1F-CE98C63C1F56}" type="pres">
      <dgm:prSet presAssocID="{35AD6386-98A6-4EA8-ABF0-5131A93E437A}" presName="linear" presStyleCnt="0">
        <dgm:presLayoutVars>
          <dgm:animLvl val="lvl"/>
          <dgm:resizeHandles val="exact"/>
        </dgm:presLayoutVars>
      </dgm:prSet>
      <dgm:spPr/>
    </dgm:pt>
    <dgm:pt modelId="{6D36CAF5-DFDD-4A0D-8877-6363E64DB3FF}" type="pres">
      <dgm:prSet presAssocID="{9B7AD50C-1C6A-403F-ACFD-709F8B92BFA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0DCD2F-0B74-4D46-8D06-BAAB040CEEDE}" type="pres">
      <dgm:prSet presAssocID="{17F69075-CEAA-4B6D-A852-F98682950137}" presName="spacer" presStyleCnt="0"/>
      <dgm:spPr/>
    </dgm:pt>
    <dgm:pt modelId="{B6A37028-C205-42C9-851A-FDAC1B8D0799}" type="pres">
      <dgm:prSet presAssocID="{56697946-24DA-42FE-A72A-5CFE753258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0F48C20-C1E3-4072-BF44-671A1F9D2B7C}" type="pres">
      <dgm:prSet presAssocID="{DC632358-A87B-4BF4-85EC-EE583140C947}" presName="spacer" presStyleCnt="0"/>
      <dgm:spPr/>
    </dgm:pt>
    <dgm:pt modelId="{A2A416F4-BC63-4911-86FC-3B96A68D3467}" type="pres">
      <dgm:prSet presAssocID="{DF9B590F-3E03-4D07-A4CE-A09A9171DDD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7B062B0-EDE8-4CC9-B5CA-A67FD74B8BB2}" type="pres">
      <dgm:prSet presAssocID="{D449E0E5-27C5-4F47-BC01-4D4AB7291363}" presName="spacer" presStyleCnt="0"/>
      <dgm:spPr/>
    </dgm:pt>
    <dgm:pt modelId="{52618254-6D6A-4C6C-A9F1-601960309E77}" type="pres">
      <dgm:prSet presAssocID="{A0187E93-6F40-4429-A3DE-23D0CE61BE3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3A18108-27B7-4D97-A195-5C205BDACB8C}" type="presOf" srcId="{56697946-24DA-42FE-A72A-5CFE75325868}" destId="{B6A37028-C205-42C9-851A-FDAC1B8D0799}" srcOrd="0" destOrd="0" presId="urn:microsoft.com/office/officeart/2005/8/layout/vList2"/>
    <dgm:cxn modelId="{69DF491E-BC40-4FF8-A677-66C0B7D64858}" type="presOf" srcId="{35AD6386-98A6-4EA8-ABF0-5131A93E437A}" destId="{12CB273F-0708-4769-BA1F-CE98C63C1F56}" srcOrd="0" destOrd="0" presId="urn:microsoft.com/office/officeart/2005/8/layout/vList2"/>
    <dgm:cxn modelId="{1BF58E5F-D8DE-4A49-962E-B41113B0A751}" type="presOf" srcId="{9B7AD50C-1C6A-403F-ACFD-709F8B92BFA0}" destId="{6D36CAF5-DFDD-4A0D-8877-6363E64DB3FF}" srcOrd="0" destOrd="0" presId="urn:microsoft.com/office/officeart/2005/8/layout/vList2"/>
    <dgm:cxn modelId="{40BFC952-DE23-4A6E-8FC2-6FBC7104E6C4}" srcId="{35AD6386-98A6-4EA8-ABF0-5131A93E437A}" destId="{9B7AD50C-1C6A-403F-ACFD-709F8B92BFA0}" srcOrd="0" destOrd="0" parTransId="{3A814711-F11D-422A-877A-848E3DEC9569}" sibTransId="{17F69075-CEAA-4B6D-A852-F98682950137}"/>
    <dgm:cxn modelId="{0F8B0F7D-CD22-41C1-BF25-D1E92C58CC36}" type="presOf" srcId="{DF9B590F-3E03-4D07-A4CE-A09A9171DDDE}" destId="{A2A416F4-BC63-4911-86FC-3B96A68D3467}" srcOrd="0" destOrd="0" presId="urn:microsoft.com/office/officeart/2005/8/layout/vList2"/>
    <dgm:cxn modelId="{FDEFC987-C3D1-4D68-ABE6-FB4F04605A28}" type="presOf" srcId="{A0187E93-6F40-4429-A3DE-23D0CE61BE36}" destId="{52618254-6D6A-4C6C-A9F1-601960309E77}" srcOrd="0" destOrd="0" presId="urn:microsoft.com/office/officeart/2005/8/layout/vList2"/>
    <dgm:cxn modelId="{21AEACB4-2E86-49B0-87E9-682998B9ADAC}" srcId="{35AD6386-98A6-4EA8-ABF0-5131A93E437A}" destId="{DF9B590F-3E03-4D07-A4CE-A09A9171DDDE}" srcOrd="2" destOrd="0" parTransId="{432C1EBE-0D00-4BD8-92C3-07CF70898527}" sibTransId="{D449E0E5-27C5-4F47-BC01-4D4AB7291363}"/>
    <dgm:cxn modelId="{AB5A0FBD-5DBC-45BD-B06A-219EF7F54153}" srcId="{35AD6386-98A6-4EA8-ABF0-5131A93E437A}" destId="{56697946-24DA-42FE-A72A-5CFE75325868}" srcOrd="1" destOrd="0" parTransId="{C961A8F9-7B7E-47AC-9D82-DC3BB9B40084}" sibTransId="{DC632358-A87B-4BF4-85EC-EE583140C947}"/>
    <dgm:cxn modelId="{9FBE99DE-6FE1-4AAD-9B6A-269A7F7222FD}" srcId="{35AD6386-98A6-4EA8-ABF0-5131A93E437A}" destId="{A0187E93-6F40-4429-A3DE-23D0CE61BE36}" srcOrd="3" destOrd="0" parTransId="{8970DB59-A00D-44E1-B385-E5A9EBC18FFA}" sibTransId="{E0A81F00-6735-4970-8375-6EF8A9D9191A}"/>
    <dgm:cxn modelId="{18AE549B-7CF8-4C39-8CE4-6EF7BCDFB4E8}" type="presParOf" srcId="{12CB273F-0708-4769-BA1F-CE98C63C1F56}" destId="{6D36CAF5-DFDD-4A0D-8877-6363E64DB3FF}" srcOrd="0" destOrd="0" presId="urn:microsoft.com/office/officeart/2005/8/layout/vList2"/>
    <dgm:cxn modelId="{C021D3AF-973A-49DF-A8A9-E3BF1F08A82F}" type="presParOf" srcId="{12CB273F-0708-4769-BA1F-CE98C63C1F56}" destId="{130DCD2F-0B74-4D46-8D06-BAAB040CEEDE}" srcOrd="1" destOrd="0" presId="urn:microsoft.com/office/officeart/2005/8/layout/vList2"/>
    <dgm:cxn modelId="{7650C919-AF3A-402F-907D-E5C9990F0559}" type="presParOf" srcId="{12CB273F-0708-4769-BA1F-CE98C63C1F56}" destId="{B6A37028-C205-42C9-851A-FDAC1B8D0799}" srcOrd="2" destOrd="0" presId="urn:microsoft.com/office/officeart/2005/8/layout/vList2"/>
    <dgm:cxn modelId="{D2D9EEF5-62FC-445F-8192-E24BB7AE675D}" type="presParOf" srcId="{12CB273F-0708-4769-BA1F-CE98C63C1F56}" destId="{70F48C20-C1E3-4072-BF44-671A1F9D2B7C}" srcOrd="3" destOrd="0" presId="urn:microsoft.com/office/officeart/2005/8/layout/vList2"/>
    <dgm:cxn modelId="{FE1A54F1-080D-40AC-8DBE-635162A0A7B6}" type="presParOf" srcId="{12CB273F-0708-4769-BA1F-CE98C63C1F56}" destId="{A2A416F4-BC63-4911-86FC-3B96A68D3467}" srcOrd="4" destOrd="0" presId="urn:microsoft.com/office/officeart/2005/8/layout/vList2"/>
    <dgm:cxn modelId="{FBBDFBA1-B69A-4F60-8FBB-2A4130DD28BE}" type="presParOf" srcId="{12CB273F-0708-4769-BA1F-CE98C63C1F56}" destId="{E7B062B0-EDE8-4CC9-B5CA-A67FD74B8BB2}" srcOrd="5" destOrd="0" presId="urn:microsoft.com/office/officeart/2005/8/layout/vList2"/>
    <dgm:cxn modelId="{8E4492B2-E6DB-4FC0-8053-44AE72BD70E1}" type="presParOf" srcId="{12CB273F-0708-4769-BA1F-CE98C63C1F56}" destId="{52618254-6D6A-4C6C-A9F1-601960309E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6CAF5-DFDD-4A0D-8877-6363E64DB3FF}">
      <dsp:nvSpPr>
        <dsp:cNvPr id="0" name=""/>
        <dsp:cNvSpPr/>
      </dsp:nvSpPr>
      <dsp:spPr>
        <a:xfrm>
          <a:off x="0" y="40368"/>
          <a:ext cx="4284761" cy="9459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The Climate Strategy was initially adopted in 2021 and is currently undergoing a review and update</a:t>
          </a:r>
          <a:endParaRPr lang="en-US" sz="1400" kern="1200" dirty="0"/>
        </a:p>
      </dsp:txBody>
      <dsp:txXfrm>
        <a:off x="46177" y="86545"/>
        <a:ext cx="4192407" cy="853591"/>
      </dsp:txXfrm>
    </dsp:sp>
    <dsp:sp modelId="{B6A37028-C205-42C9-851A-FDAC1B8D0799}">
      <dsp:nvSpPr>
        <dsp:cNvPr id="0" name=""/>
        <dsp:cNvSpPr/>
      </dsp:nvSpPr>
      <dsp:spPr>
        <a:xfrm>
          <a:off x="0" y="1026633"/>
          <a:ext cx="4284761" cy="9459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Owing to time and resource constraints, the climate and biosphere team have not been able to engage with T&amp;PCs as closely as they would have liked so far</a:t>
          </a:r>
          <a:endParaRPr lang="en-US" sz="1400" kern="1200"/>
        </a:p>
      </dsp:txBody>
      <dsp:txXfrm>
        <a:off x="46177" y="1072810"/>
        <a:ext cx="4192407" cy="853591"/>
      </dsp:txXfrm>
    </dsp:sp>
    <dsp:sp modelId="{A2A416F4-BC63-4911-86FC-3B96A68D3467}">
      <dsp:nvSpPr>
        <dsp:cNvPr id="0" name=""/>
        <dsp:cNvSpPr/>
      </dsp:nvSpPr>
      <dsp:spPr>
        <a:xfrm>
          <a:off x="0" y="2012898"/>
          <a:ext cx="4284761" cy="9459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However, there are several activities that T&amp;PCs could get involved with to reduce their climate impacts</a:t>
          </a:r>
          <a:endParaRPr lang="en-US" sz="1400" kern="1200"/>
        </a:p>
      </dsp:txBody>
      <dsp:txXfrm>
        <a:off x="46177" y="2059075"/>
        <a:ext cx="4192407" cy="853591"/>
      </dsp:txXfrm>
    </dsp:sp>
    <dsp:sp modelId="{52618254-6D6A-4C6C-A9F1-601960309E77}">
      <dsp:nvSpPr>
        <dsp:cNvPr id="0" name=""/>
        <dsp:cNvSpPr/>
      </dsp:nvSpPr>
      <dsp:spPr>
        <a:xfrm>
          <a:off x="0" y="2999163"/>
          <a:ext cx="4284761" cy="9459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There is an Island-wide net zero target of 2040, which we strongly encourage all T&amp;PCs to work towards meeting</a:t>
          </a:r>
          <a:endParaRPr lang="en-US" sz="1400" kern="1200"/>
        </a:p>
      </dsp:txBody>
      <dsp:txXfrm>
        <a:off x="46177" y="3045340"/>
        <a:ext cx="4192407" cy="853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810A-2E70-45A4-4978-35DBC9EAE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8C605-CA59-3579-D3DC-022B232E7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48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0F46-6018-EE80-CCFB-43F7FE2C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8D514-5082-D7A0-D44B-95AF4BB7C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7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094586-5A98-584A-FE5A-13D131F7D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48450" y="228600"/>
            <a:ext cx="211455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E576A-009F-A39D-5335-8104F292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19125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2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9367-1797-EABB-02FE-AACF6FFC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2C1F8-347B-650F-C291-B22942CFF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6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6128-4D7A-C42A-D54C-5942D08C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A2AF4-2227-BF76-20CE-6F3C14A2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73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0172-B24D-846B-73CF-E0D6BC67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D6F07-BFE9-3D35-237D-518CF3137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529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D0EE8-5B22-B15A-1B37-E9F0A295F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1529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87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0CF49-A64F-038F-3B0B-524769D6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B03D1-78E4-C93E-CD6A-0B3B150B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3FBAF-6790-CAF0-E48A-E1F6B45D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E070ED-AC28-196F-90B1-FD04A82EF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075E2-8E18-6F63-423B-1126AB5C3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32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A15AB-513B-3236-26B2-B8B818B1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23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68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1BCB-E518-D669-80F1-A6B5BAAF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12E6-C280-8005-DC4B-70898F07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1E78C-0536-E947-A56A-3691DA1D5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10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9016-1FF4-5BB1-4E30-BFD6E00D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5A4D9-746F-0AE4-1FA0-535FCBFDF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B309E-6041-7822-A365-2041EF923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73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>
            <a:extLst>
              <a:ext uri="{FF2B5EF4-FFF2-40B4-BE49-F238E27FC236}">
                <a16:creationId xmlns:a16="http://schemas.microsoft.com/office/drawing/2014/main" id="{B1A1E3C7-931C-F373-0388-C1521F73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74ECFEEC-CBD5-1C1E-D6F7-459B25F46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BFFC0503-1FC2-45F7-D9F2-A6E2B132E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537D0E-08D7-EFA8-1D40-8EC648F453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458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1969C789-31BD-F22C-792F-9025E8B0D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233997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7358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358A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358A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358A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358A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358A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358A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358A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7358A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ow.gov.uk/environment-and-planning/climate-and-environment/climate-change/environment-and-sustainability-forum/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toolkit.sos-uk.org/greenimpact/iw/logi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10" Type="http://schemas.openxmlformats.org/officeDocument/2006/relationships/hyperlink" Target="mailto:sustainability@iow.gov.uk?subject=T&amp;PC%20query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mailto:sustainability@iow.gov.uk?subject=Grants%20information%20reque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kit.sos-uk.org/greenimpact/i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cdev@iow.gov.uk" TargetMode="External"/><Relationship Id="rId4" Type="http://schemas.openxmlformats.org/officeDocument/2006/relationships/hyperlink" Target="https://toolkit.sos-uk.org/greenimpact/iw/log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ustainability@iow.gov.uk" TargetMode="External"/><Relationship Id="rId2" Type="http://schemas.openxmlformats.org/officeDocument/2006/relationships/hyperlink" Target="https://www.iow.gov.uk/environment-and-planning/climate-and-environment/climate-change/environment-and-sustainability-foru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w.gov.uk/environment-and-planning/climate-and-environment/climate-change/environment-and-sustainability-forum/" TargetMode="External"/><Relationship Id="rId2" Type="http://schemas.openxmlformats.org/officeDocument/2006/relationships/hyperlink" Target="mailto:sustainability@iow.gov.uk?subject=Mission%20Zero%20Community%20Hubs%20membershi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3150728461883192" TargetMode="External"/><Relationship Id="rId2" Type="http://schemas.openxmlformats.org/officeDocument/2006/relationships/hyperlink" Target="https://togetherformissionzero.co.uk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s://togetherformissionzero.co.uk/event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17">
            <a:extLst>
              <a:ext uri="{FF2B5EF4-FFF2-40B4-BE49-F238E27FC236}">
                <a16:creationId xmlns:a16="http://schemas.microsoft.com/office/drawing/2014/main" id="{C3EBEED3-A112-9A4E-226B-14A8E253A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11">
            <a:extLst>
              <a:ext uri="{FF2B5EF4-FFF2-40B4-BE49-F238E27FC236}">
                <a16:creationId xmlns:a16="http://schemas.microsoft.com/office/drawing/2014/main" id="{E643F3FB-BBE4-60F6-80D3-380C6645C0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2057400"/>
            <a:ext cx="6400800" cy="685800"/>
          </a:xfrm>
          <a:ln/>
        </p:spPr>
        <p:txBody>
          <a:bodyPr/>
          <a:lstStyle/>
          <a:p>
            <a:pPr algn="l"/>
            <a:r>
              <a:rPr lang="en-US" altLang="en-US" sz="3600" dirty="0">
                <a:solidFill>
                  <a:schemeClr val="bg1"/>
                </a:solidFill>
              </a:rPr>
              <a:t>Mission Zero: Climate and Environment Strategy – Getting Involved in Action</a:t>
            </a: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DA928DD9-467F-81CD-4F7E-30325D329B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458200" cy="990600"/>
          </a:xfrm>
          <a:ln/>
        </p:spPr>
        <p:txBody>
          <a:bodyPr anchor="ctr"/>
          <a:lstStyle/>
          <a:p>
            <a:pPr algn="l"/>
            <a:r>
              <a:rPr lang="en-US" altLang="en-US" sz="4400" dirty="0">
                <a:solidFill>
                  <a:srgbClr val="EDA80B"/>
                </a:solidFill>
              </a:rPr>
              <a:t>Climate Aware Town and Parish &amp; Community Councils</a:t>
            </a:r>
          </a:p>
        </p:txBody>
      </p:sp>
      <p:pic>
        <p:nvPicPr>
          <p:cNvPr id="5135" name="Picture 15">
            <a:extLst>
              <a:ext uri="{FF2B5EF4-FFF2-40B4-BE49-F238E27FC236}">
                <a16:creationId xmlns:a16="http://schemas.microsoft.com/office/drawing/2014/main" id="{B772D9A9-1EAF-DEC7-D44E-9706AC28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943600"/>
            <a:ext cx="2339975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896B-9A44-CC0B-E327-CE9ACC51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06" y="213478"/>
            <a:ext cx="7886700" cy="543595"/>
          </a:xfrm>
        </p:spPr>
        <p:txBody>
          <a:bodyPr>
            <a:normAutofit/>
          </a:bodyPr>
          <a:lstStyle/>
          <a:p>
            <a:r>
              <a:rPr lang="en-GB" sz="2400" dirty="0"/>
              <a:t>Climate strategy: Town &amp; Parish Councils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18BD69E1-3ED0-ECBF-B3C7-783101D181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5892018"/>
              </p:ext>
            </p:extLst>
          </p:nvPr>
        </p:nvGraphicFramePr>
        <p:xfrm>
          <a:off x="249288" y="1675770"/>
          <a:ext cx="4284761" cy="398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DB3B7-92B7-D546-FA62-5B7A4903F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1158" y="1688628"/>
            <a:ext cx="4263330" cy="3684588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+mj-lt"/>
              </a:rPr>
              <a:t>Join the </a:t>
            </a:r>
            <a:r>
              <a:rPr lang="en-GB" sz="1600" dirty="0">
                <a:latin typeface="+mj-lt"/>
                <a:hlinkClick r:id="rId7"/>
              </a:rPr>
              <a:t>Green Impact Programme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(free to join – see next slide)</a:t>
            </a:r>
          </a:p>
          <a:p>
            <a:r>
              <a:rPr lang="en-GB" sz="1600" dirty="0">
                <a:solidFill>
                  <a:schemeClr val="tx1"/>
                </a:solidFill>
                <a:latin typeface="+mj-lt"/>
              </a:rPr>
              <a:t>Get involved with Together for Mission Zero (see slides 5 and 6)</a:t>
            </a:r>
          </a:p>
          <a:p>
            <a:r>
              <a:rPr lang="en-GB" sz="1600" dirty="0">
                <a:solidFill>
                  <a:schemeClr val="tx1"/>
                </a:solidFill>
                <a:latin typeface="+mj-lt"/>
              </a:rPr>
              <a:t>Join the council’s </a:t>
            </a:r>
            <a:r>
              <a:rPr lang="en-GB" sz="1600" dirty="0">
                <a:solidFill>
                  <a:schemeClr val="tx1"/>
                </a:solidFill>
                <a:latin typeface="+mj-lt"/>
                <a:hlinkClick r:id="rId8"/>
              </a:rPr>
              <a:t>Environment and Sustainability Forum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(see slide 4)</a:t>
            </a:r>
          </a:p>
          <a:p>
            <a:r>
              <a:rPr lang="en-GB" sz="1600" dirty="0">
                <a:solidFill>
                  <a:schemeClr val="tx1"/>
                </a:solidFill>
                <a:latin typeface="+mj-lt"/>
              </a:rPr>
              <a:t>Seek grant funding for any local projects (</a:t>
            </a:r>
            <a:r>
              <a:rPr lang="en-GB" sz="1600" dirty="0">
                <a:latin typeface="+mj-lt"/>
                <a:hlinkClick r:id="rId9"/>
              </a:rPr>
              <a:t>email for information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*)</a:t>
            </a:r>
          </a:p>
          <a:p>
            <a:r>
              <a:rPr lang="en-GB" sz="1600" dirty="0">
                <a:latin typeface="+mj-lt"/>
                <a:hlinkClick r:id="rId10"/>
              </a:rPr>
              <a:t>Get in touch</a:t>
            </a:r>
            <a:r>
              <a:rPr lang="en-GB" sz="1600" dirty="0">
                <a:latin typeface="+mj-lt"/>
              </a:rPr>
              <a:t> if you:</a:t>
            </a:r>
          </a:p>
          <a:p>
            <a:pPr lvl="1"/>
            <a:r>
              <a:rPr lang="en-GB" sz="1600" dirty="0">
                <a:solidFill>
                  <a:schemeClr val="tx1"/>
                </a:solidFill>
                <a:latin typeface="+mj-lt"/>
              </a:rPr>
              <a:t>are planning any tree planting</a:t>
            </a:r>
          </a:p>
          <a:p>
            <a:pPr lvl="1"/>
            <a:r>
              <a:rPr lang="en-GB" sz="1600" dirty="0">
                <a:solidFill>
                  <a:schemeClr val="tx1"/>
                </a:solidFill>
                <a:latin typeface="+mj-lt"/>
              </a:rPr>
              <a:t>own any unused patches of land that could be used for climate-related projects</a:t>
            </a:r>
          </a:p>
          <a:p>
            <a:pPr lvl="1"/>
            <a:r>
              <a:rPr lang="en-GB" sz="1600" dirty="0">
                <a:solidFill>
                  <a:schemeClr val="tx1"/>
                </a:solidFill>
                <a:latin typeface="+mj-lt"/>
              </a:rPr>
              <a:t>would like more information about anything relating to climate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FBD6A-D4B9-6DC0-CC34-E4605A7B4507}"/>
              </a:ext>
            </a:extLst>
          </p:cNvPr>
          <p:cNvSpPr txBox="1"/>
          <p:nvPr/>
        </p:nvSpPr>
        <p:spPr>
          <a:xfrm>
            <a:off x="683568" y="1275239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j-lt"/>
              </a:rPr>
              <a:t>What does it mean for T&amp;PCs?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D88FF-6212-2B0E-2A16-15AA58B4EB9A}"/>
              </a:ext>
            </a:extLst>
          </p:cNvPr>
          <p:cNvSpPr txBox="1"/>
          <p:nvPr/>
        </p:nvSpPr>
        <p:spPr>
          <a:xfrm>
            <a:off x="4820921" y="1275239"/>
            <a:ext cx="349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j-lt"/>
              </a:rPr>
              <a:t>How can T&amp;PCs participate?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0AFF8-593B-0C9C-956B-2848FDAA1E59}"/>
              </a:ext>
            </a:extLst>
          </p:cNvPr>
          <p:cNvSpPr txBox="1"/>
          <p:nvPr/>
        </p:nvSpPr>
        <p:spPr>
          <a:xfrm>
            <a:off x="395536" y="6060992"/>
            <a:ext cx="55356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* Please ensure you include any information you have available about the project you have in mind in your email. A member of the climate and biosphere team will search a grants database for any relevant funding.</a:t>
            </a:r>
          </a:p>
        </p:txBody>
      </p:sp>
      <p:pic>
        <p:nvPicPr>
          <p:cNvPr id="11" name="Picture 10" descr="close up of a green mist chrysanthemum">
            <a:extLst>
              <a:ext uri="{FF2B5EF4-FFF2-40B4-BE49-F238E27FC236}">
                <a16:creationId xmlns:a16="http://schemas.microsoft.com/office/drawing/2014/main" id="{A34E3E8D-AB16-FBD2-926C-D7F3F4A77C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0"/>
          <a:stretch/>
        </p:blipFill>
        <p:spPr>
          <a:xfrm>
            <a:off x="13571" y="5877272"/>
            <a:ext cx="9130429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8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se up of a green mist chrysanthemum">
            <a:extLst>
              <a:ext uri="{FF2B5EF4-FFF2-40B4-BE49-F238E27FC236}">
                <a16:creationId xmlns:a16="http://schemas.microsoft.com/office/drawing/2014/main" id="{B35F57F1-E86D-803C-5B35-1CF6DDC52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0"/>
          <a:stretch/>
        </p:blipFill>
        <p:spPr>
          <a:xfrm>
            <a:off x="13571" y="5877272"/>
            <a:ext cx="9130429" cy="980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6C896B-9A44-CC0B-E327-CE9ACC51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Climate strategy: Green Impact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B8B05-86AC-09F3-B07D-44FFC5F30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772816"/>
            <a:ext cx="4152900" cy="3637383"/>
          </a:xfrm>
        </p:spPr>
        <p:txBody>
          <a:bodyPr>
            <a:normAutofit/>
          </a:bodyPr>
          <a:lstStyle/>
          <a:p>
            <a:r>
              <a:rPr lang="en-GB" sz="1400" dirty="0">
                <a:latin typeface="+mj-lt"/>
                <a:ea typeface="Calibri" panose="020F0502020204030204" pitchFamily="34" charset="0"/>
              </a:rPr>
              <a:t>The </a:t>
            </a:r>
            <a:r>
              <a:rPr lang="en-GB" sz="14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3"/>
              </a:rPr>
              <a:t>Green Impact Programme</a:t>
            </a:r>
            <a:r>
              <a:rPr lang="en-GB" sz="1400" dirty="0">
                <a:latin typeface="+mj-lt"/>
                <a:ea typeface="Calibri" panose="020F0502020204030204" pitchFamily="34" charset="0"/>
              </a:rPr>
              <a:t> is a free way for Island organisations to improve their environmental performance and social responsibility, using an online toolkit</a:t>
            </a:r>
          </a:p>
          <a:p>
            <a:r>
              <a:rPr lang="en-GB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Y</a:t>
            </a:r>
            <a:r>
              <a:rPr lang="en-GB" sz="1400" dirty="0">
                <a:latin typeface="+mj-lt"/>
                <a:ea typeface="Calibri" panose="020F0502020204030204" pitchFamily="34" charset="0"/>
              </a:rPr>
              <a:t>ou can use the toolkit to plan activities, record progress and upload evidence to support your completed actions</a:t>
            </a:r>
          </a:p>
          <a:p>
            <a:r>
              <a:rPr lang="en-GB" sz="1400" dirty="0">
                <a:latin typeface="+mj-lt"/>
                <a:ea typeface="Calibri" panose="020F0502020204030204" pitchFamily="34" charset="0"/>
              </a:rPr>
              <a:t>The easy-to-use online toolkit provides the framework for organisations to make small, but impactful, incremental changes needed to make significant carbon and financial savings.</a:t>
            </a:r>
          </a:p>
          <a:p>
            <a:r>
              <a:rPr lang="en-GB" sz="1400" dirty="0">
                <a:latin typeface="+mj-lt"/>
                <a:ea typeface="Calibri" panose="020F0502020204030204" pitchFamily="34" charset="0"/>
              </a:rPr>
              <a:t>Completed actions leads to points which progress you towards award levels Bronze, Silver, Gold, and Platinum.</a:t>
            </a:r>
          </a:p>
          <a:p>
            <a:endParaRPr lang="en-GB" sz="1400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DB3B7-92B7-D546-FA62-5B7A4903F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772816"/>
            <a:ext cx="4152900" cy="3637383"/>
          </a:xfrm>
        </p:spPr>
        <p:txBody>
          <a:bodyPr>
            <a:normAutofit/>
          </a:bodyPr>
          <a:lstStyle/>
          <a:p>
            <a:r>
              <a:rPr lang="en-GB" sz="1400" dirty="0">
                <a:latin typeface="+mj-lt"/>
                <a:ea typeface="Calibri" panose="020F0502020204030204" pitchFamily="34" charset="0"/>
              </a:rPr>
              <a:t>Please register </a:t>
            </a:r>
            <a:r>
              <a:rPr lang="en-GB" sz="14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4"/>
              </a:rPr>
              <a:t>here</a:t>
            </a:r>
            <a:r>
              <a:rPr lang="en-GB" sz="1400" dirty="0">
                <a:latin typeface="+mj-lt"/>
                <a:ea typeface="Calibri" panose="020F0502020204030204" pitchFamily="34" charset="0"/>
              </a:rPr>
              <a:t> to start your Green Impact journey - there is no cost to join</a:t>
            </a:r>
          </a:p>
          <a:p>
            <a:r>
              <a:rPr lang="en-GB" sz="1400" dirty="0">
                <a:latin typeface="+mj-lt"/>
                <a:ea typeface="Calibri" panose="020F0502020204030204" pitchFamily="34" charset="0"/>
              </a:rPr>
              <a:t>If you have any questions or if you’d like to arrange a 1:1 support session to help get started, please contact the Economic Development team at the Isle of Wight Council at </a:t>
            </a:r>
            <a:r>
              <a:rPr lang="en-GB" sz="1400" u="sng" dirty="0">
                <a:solidFill>
                  <a:srgbClr val="0563C1"/>
                </a:solidFill>
                <a:latin typeface="+mj-lt"/>
                <a:ea typeface="Calibri" panose="020F0502020204030204" pitchFamily="34" charset="0"/>
                <a:hlinkClick r:id="rId5"/>
              </a:rPr>
              <a:t>ecdev@iow.gov.uk</a:t>
            </a:r>
            <a:endParaRPr lang="en-GB" sz="1400" u="sng" dirty="0">
              <a:solidFill>
                <a:srgbClr val="0563C1"/>
              </a:solidFill>
              <a:latin typeface="+mj-lt"/>
              <a:ea typeface="Calibri" panose="020F0502020204030204" pitchFamily="34" charset="0"/>
            </a:endParaRPr>
          </a:p>
          <a:p>
            <a:r>
              <a:rPr lang="en-GB" sz="1400" dirty="0">
                <a:latin typeface="+mj-lt"/>
                <a:ea typeface="Calibri" panose="020F0502020204030204" pitchFamily="34" charset="0"/>
              </a:rPr>
              <a:t>You will have up until November to work on your Green Impact toolkit, then you will need to submit your uploaded evidence to be audited</a:t>
            </a:r>
          </a:p>
          <a:p>
            <a:r>
              <a:rPr lang="en-GB" sz="1400" dirty="0">
                <a:latin typeface="+mj-lt"/>
                <a:ea typeface="Calibri" panose="020F0502020204030204" pitchFamily="34" charset="0"/>
              </a:rPr>
              <a:t>Throughout the year there are workshops and breakfast meetings to support you on your journey</a:t>
            </a:r>
            <a:endParaRPr lang="en-GB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F199D-0705-6967-5AAA-3860B476D898}"/>
              </a:ext>
            </a:extLst>
          </p:cNvPr>
          <p:cNvSpPr txBox="1"/>
          <p:nvPr/>
        </p:nvSpPr>
        <p:spPr>
          <a:xfrm>
            <a:off x="304800" y="1316180"/>
            <a:ext cx="3943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What is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BBEB7-3798-081B-80A2-DABECD111C32}"/>
              </a:ext>
            </a:extLst>
          </p:cNvPr>
          <p:cNvSpPr txBox="1"/>
          <p:nvPr/>
        </p:nvSpPr>
        <p:spPr>
          <a:xfrm>
            <a:off x="4936659" y="1316180"/>
            <a:ext cx="3499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+mj-lt"/>
              </a:rPr>
              <a:t>How can I participate?</a:t>
            </a:r>
          </a:p>
        </p:txBody>
      </p:sp>
    </p:spTree>
    <p:extLst>
      <p:ext uri="{BB962C8B-B14F-4D97-AF65-F5344CB8AC3E}">
        <p14:creationId xmlns:p14="http://schemas.microsoft.com/office/powerpoint/2010/main" val="25721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896B-9A44-CC0B-E327-CE9ACC51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Environment &amp; Sustainability Forum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B8B05-86AC-09F3-B07D-44FFC5F30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844824"/>
            <a:ext cx="4152900" cy="3565376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solidFill>
                  <a:schemeClr val="tx1"/>
                </a:solidFill>
                <a:latin typeface="+mj-lt"/>
              </a:rPr>
              <a:t>The Environment and Sustainability Forum (E&amp;SF) discusses a broad range of climate and environment-related issues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It is an online group, open to anyone interested in finding out more at monthly meetings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The E&amp;SF discusses a different topic each month and features guest speakers from across the UK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Past topics have included the climate strategy, IPCC reports, dark skies, EV infrastructure, energy networks, waste reduction, and the Biosphere designation</a:t>
            </a:r>
          </a:p>
          <a:p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DB3B7-92B7-D546-FA62-5B7A4903F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844824"/>
            <a:ext cx="4152900" cy="3565376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solidFill>
                  <a:schemeClr val="tx1"/>
                </a:solidFill>
                <a:latin typeface="+mj-lt"/>
              </a:rPr>
              <a:t>Full information can be found on the </a:t>
            </a:r>
            <a:r>
              <a:rPr lang="en-GB" dirty="0">
                <a:solidFill>
                  <a:schemeClr val="tx1"/>
                </a:solidFill>
                <a:latin typeface="+mj-lt"/>
                <a:hlinkClick r:id="rId2"/>
              </a:rPr>
              <a:t>council’s website</a:t>
            </a:r>
            <a:endParaRPr lang="en-GB" dirty="0">
              <a:solidFill>
                <a:schemeClr val="tx1"/>
              </a:solidFill>
              <a:latin typeface="+mj-lt"/>
            </a:endParaRP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Email </a:t>
            </a:r>
            <a:r>
              <a:rPr lang="en-GB" dirty="0">
                <a:solidFill>
                  <a:schemeClr val="tx1"/>
                </a:solidFill>
                <a:latin typeface="+mj-lt"/>
                <a:hlinkClick r:id="rId3"/>
              </a:rPr>
              <a:t>sustainability@iow.gov.uk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 to join the mailing list and receive event invitations (currently all meetings are taking place online via Teams)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F199D-0705-6967-5AAA-3860B476D898}"/>
              </a:ext>
            </a:extLst>
          </p:cNvPr>
          <p:cNvSpPr txBox="1"/>
          <p:nvPr/>
        </p:nvSpPr>
        <p:spPr>
          <a:xfrm>
            <a:off x="499914" y="1331357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j-lt"/>
              </a:rPr>
              <a:t>What is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BBEB7-3798-081B-80A2-DABECD111C32}"/>
              </a:ext>
            </a:extLst>
          </p:cNvPr>
          <p:cNvSpPr txBox="1"/>
          <p:nvPr/>
        </p:nvSpPr>
        <p:spPr>
          <a:xfrm>
            <a:off x="4657218" y="1276350"/>
            <a:ext cx="349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j-lt"/>
              </a:rPr>
              <a:t>How can I participate?</a:t>
            </a:r>
          </a:p>
        </p:txBody>
      </p:sp>
      <p:pic>
        <p:nvPicPr>
          <p:cNvPr id="7" name="Picture 6" descr="close up of a green mist chrysanthemum">
            <a:extLst>
              <a:ext uri="{FF2B5EF4-FFF2-40B4-BE49-F238E27FC236}">
                <a16:creationId xmlns:a16="http://schemas.microsoft.com/office/drawing/2014/main" id="{B418BB76-47B1-957B-3227-3E2635E62E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0"/>
          <a:stretch/>
        </p:blipFill>
        <p:spPr>
          <a:xfrm>
            <a:off x="13571" y="5877272"/>
            <a:ext cx="9130429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8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896B-9A44-CC0B-E327-CE9ACC51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Mission Zero Community Hubs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B8B05-86AC-09F3-B07D-44FFC5F30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814468"/>
            <a:ext cx="4152900" cy="3595731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The MZCH is an autonomous, self-governing groups of key stakeholders driving net zero action in eight different hubs: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Low carbon housing (new build and retrofit)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Transport (mechanical, infrastructure, and active)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Energy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Commerce and Tourism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Waste and Circular Economy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Land Use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Coastal and Waterways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Culture, Heritage, and Events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DB3B7-92B7-D546-FA62-5B7A4903F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1814468"/>
            <a:ext cx="4152900" cy="3595731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If you want to join one of the hubs to drive action please get in touch via </a:t>
            </a:r>
            <a:r>
              <a:rPr lang="en-GB" sz="1800" dirty="0">
                <a:ea typeface="Times New Roman" panose="02020603050405020304" pitchFamily="18" charset="0"/>
                <a:hlinkClick r:id="rId2"/>
              </a:rPr>
              <a:t>sustainability@iow.gov.uk</a:t>
            </a:r>
            <a:r>
              <a:rPr lang="en-GB" sz="1800" dirty="0">
                <a:ea typeface="Times New Roman" panose="02020603050405020304" pitchFamily="18" charset="0"/>
              </a:rPr>
              <a:t> </a:t>
            </a:r>
          </a:p>
          <a:p>
            <a:r>
              <a:rPr lang="en-GB" sz="1800" dirty="0">
                <a:solidFill>
                  <a:schemeClr val="tx1"/>
                </a:solidFill>
              </a:rPr>
              <a:t>As of June 2023, the MZCH Chair (Rob Sauven) will be providing monthly updates at the council’s </a:t>
            </a:r>
            <a:r>
              <a:rPr lang="en-GB" sz="1800" dirty="0">
                <a:solidFill>
                  <a:schemeClr val="tx1"/>
                </a:solidFill>
                <a:hlinkClick r:id="rId3"/>
              </a:rPr>
              <a:t>Environment and Sustainability Forum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Members of all Hubs participate regularly in Together for Mission Zero online spaces and in-person events (see next slide)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F199D-0705-6967-5AAA-3860B476D898}"/>
              </a:ext>
            </a:extLst>
          </p:cNvPr>
          <p:cNvSpPr txBox="1"/>
          <p:nvPr/>
        </p:nvSpPr>
        <p:spPr>
          <a:xfrm>
            <a:off x="590550" y="1445136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j-lt"/>
              </a:rPr>
              <a:t>What is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BBEB7-3798-081B-80A2-DABECD111C32}"/>
              </a:ext>
            </a:extLst>
          </p:cNvPr>
          <p:cNvSpPr txBox="1"/>
          <p:nvPr/>
        </p:nvSpPr>
        <p:spPr>
          <a:xfrm>
            <a:off x="5148064" y="1445136"/>
            <a:ext cx="349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j-lt"/>
              </a:rPr>
              <a:t>How can I participate?</a:t>
            </a:r>
          </a:p>
        </p:txBody>
      </p:sp>
      <p:pic>
        <p:nvPicPr>
          <p:cNvPr id="7" name="Picture 6" descr="close up of a green mist chrysanthemum">
            <a:extLst>
              <a:ext uri="{FF2B5EF4-FFF2-40B4-BE49-F238E27FC236}">
                <a16:creationId xmlns:a16="http://schemas.microsoft.com/office/drawing/2014/main" id="{F6E5902B-4344-9CC9-D87E-2F2E6AC8ED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0"/>
          <a:stretch/>
        </p:blipFill>
        <p:spPr>
          <a:xfrm>
            <a:off x="13571" y="5877272"/>
            <a:ext cx="9130429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9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896B-9A44-CC0B-E327-CE9ACC51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Together for Mission Zero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B8B05-86AC-09F3-B07D-44FFC5F30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73738"/>
            <a:ext cx="4152900" cy="3736462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Together For Mission Zero Isle of Wight is a platform to connect, share, discuss and build a community of action around the Isle of Wight Council’s 2040 Mission Zero strategy</a:t>
            </a:r>
          </a:p>
          <a:p>
            <a:r>
              <a:rPr lang="en-GB" dirty="0">
                <a:solidFill>
                  <a:schemeClr val="tx1"/>
                </a:solidFill>
              </a:rPr>
              <a:t>Their objective is to provide a platform from which the Island community can deliver the mission zero targets published by the Isle of Wight Council in 2021</a:t>
            </a:r>
          </a:p>
          <a:p>
            <a:r>
              <a:rPr lang="en-GB" dirty="0">
                <a:solidFill>
                  <a:schemeClr val="tx1"/>
                </a:solidFill>
              </a:rPr>
              <a:t>They are looking to engage as widely as possible across the island’s communities and stakeholders, encouraging action at all levels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DB3B7-92B7-D546-FA62-5B7A4903F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2" y="1703483"/>
            <a:ext cx="4152900" cy="3706717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hlinkClick r:id="rId2"/>
              </a:rPr>
              <a:t>Together for Mission Zero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have their own website</a:t>
            </a:r>
          </a:p>
          <a:p>
            <a:r>
              <a:rPr lang="en-GB" dirty="0">
                <a:solidFill>
                  <a:schemeClr val="tx1"/>
                </a:solidFill>
              </a:rPr>
              <a:t>You can also join the </a:t>
            </a:r>
            <a:r>
              <a:rPr lang="en-GB" dirty="0">
                <a:hlinkClick r:id="rId3"/>
              </a:rPr>
              <a:t>Together for Mission Zero Facebook page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 group also organises </a:t>
            </a:r>
            <a:r>
              <a:rPr lang="en-GB" dirty="0">
                <a:solidFill>
                  <a:schemeClr val="tx1"/>
                </a:solidFill>
                <a:hlinkClick r:id="rId4"/>
              </a:rPr>
              <a:t>quarterly events</a:t>
            </a:r>
            <a:r>
              <a:rPr lang="en-GB" dirty="0">
                <a:solidFill>
                  <a:schemeClr val="tx1"/>
                </a:solidFill>
              </a:rPr>
              <a:t> taking place at a different Island location each time</a:t>
            </a:r>
          </a:p>
          <a:p>
            <a:r>
              <a:rPr lang="en-GB" dirty="0">
                <a:solidFill>
                  <a:schemeClr val="tx1"/>
                </a:solidFill>
              </a:rPr>
              <a:t>Pre-registration for events is essential as they are always a sell-out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F199D-0705-6967-5AAA-3860B476D898}"/>
              </a:ext>
            </a:extLst>
          </p:cNvPr>
          <p:cNvSpPr txBox="1"/>
          <p:nvPr/>
        </p:nvSpPr>
        <p:spPr>
          <a:xfrm>
            <a:off x="409575" y="1304405"/>
            <a:ext cx="394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j-lt"/>
              </a:rPr>
              <a:t>What is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BBEB7-3798-081B-80A2-DABECD111C32}"/>
              </a:ext>
            </a:extLst>
          </p:cNvPr>
          <p:cNvSpPr txBox="1"/>
          <p:nvPr/>
        </p:nvSpPr>
        <p:spPr>
          <a:xfrm>
            <a:off x="4572000" y="1306459"/>
            <a:ext cx="349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latin typeface="+mj-lt"/>
              </a:rPr>
              <a:t>How can I participate?</a:t>
            </a:r>
          </a:p>
        </p:txBody>
      </p:sp>
      <p:pic>
        <p:nvPicPr>
          <p:cNvPr id="7" name="Picture 6" descr="close up of a green mist chrysanthemum">
            <a:extLst>
              <a:ext uri="{FF2B5EF4-FFF2-40B4-BE49-F238E27FC236}">
                <a16:creationId xmlns:a16="http://schemas.microsoft.com/office/drawing/2014/main" id="{79E77842-695A-97E4-DF96-3AB651A8F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0"/>
          <a:stretch/>
        </p:blipFill>
        <p:spPr>
          <a:xfrm>
            <a:off x="13571" y="5877272"/>
            <a:ext cx="9130429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6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>
            <a:extLst>
              <a:ext uri="{FF2B5EF4-FFF2-40B4-BE49-F238E27FC236}">
                <a16:creationId xmlns:a16="http://schemas.microsoft.com/office/drawing/2014/main" id="{B265F888-BDD9-869D-9020-65EB97D64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07163"/>
            <a:ext cx="9144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200" b="1">
                <a:solidFill>
                  <a:srgbClr val="07358A"/>
                </a:solidFill>
                <a:latin typeface="Arial" panose="020B0604020202020204" pitchFamily="34" charset="0"/>
              </a:rPr>
              <a:t>www.iwight.com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44ABFA75-E849-2F05-36E7-10B3B9A5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lose up of a green mist chrysanthemum">
            <a:extLst>
              <a:ext uri="{FF2B5EF4-FFF2-40B4-BE49-F238E27FC236}">
                <a16:creationId xmlns:a16="http://schemas.microsoft.com/office/drawing/2014/main" id="{FD65CEC0-8345-8E50-706B-298E91B00F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0"/>
          <a:stretch/>
        </p:blipFill>
        <p:spPr>
          <a:xfrm>
            <a:off x="13571" y="5877272"/>
            <a:ext cx="9130429" cy="9807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E0B6D218AA24A88433E2E4FC374FC" ma:contentTypeVersion="11" ma:contentTypeDescription="Create a new document." ma:contentTypeScope="" ma:versionID="5e588f9066624a307da4731b4dd50d33">
  <xsd:schema xmlns:xsd="http://www.w3.org/2001/XMLSchema" xmlns:xs="http://www.w3.org/2001/XMLSchema" xmlns:p="http://schemas.microsoft.com/office/2006/metadata/properties" xmlns:ns3="f7e4dfcf-a6fc-40da-8bf0-60ac1fb88107" xmlns:ns4="6d75583f-e736-4a3e-8890-b1a19710bb87" targetNamespace="http://schemas.microsoft.com/office/2006/metadata/properties" ma:root="true" ma:fieldsID="07ad62566161c495f468099f92c9770a" ns3:_="" ns4:_="">
    <xsd:import namespace="f7e4dfcf-a6fc-40da-8bf0-60ac1fb88107"/>
    <xsd:import namespace="6d75583f-e736-4a3e-8890-b1a19710bb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4dfcf-a6fc-40da-8bf0-60ac1fb8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5583f-e736-4a3e-8890-b1a19710bb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e4dfcf-a6fc-40da-8bf0-60ac1fb88107" xsi:nil="true"/>
  </documentManagement>
</p:properties>
</file>

<file path=customXml/itemProps1.xml><?xml version="1.0" encoding="utf-8"?>
<ds:datastoreItem xmlns:ds="http://schemas.openxmlformats.org/officeDocument/2006/customXml" ds:itemID="{E430F964-AE8F-4A4B-8840-D6B48538C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12187A-301C-4780-8AEE-EACE713326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e4dfcf-a6fc-40da-8bf0-60ac1fb88107"/>
    <ds:schemaRef ds:uri="6d75583f-e736-4a3e-8890-b1a19710bb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6CCD5F-7F39-4E8C-81D5-1240EA882B23}">
  <ds:schemaRefs>
    <ds:schemaRef ds:uri="http://schemas.microsoft.com/office/2006/metadata/properties"/>
    <ds:schemaRef ds:uri="6d75583f-e736-4a3e-8890-b1a19710bb8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f7e4dfcf-a6fc-40da-8bf0-60ac1fb8810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IW Council PPT template (2)</Template>
  <TotalTime>35</TotalTime>
  <Words>871</Words>
  <Application>Microsoft Office PowerPoint</Application>
  <PresentationFormat>On-screen Show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</vt:lpstr>
      <vt:lpstr>Blank Presentation</vt:lpstr>
      <vt:lpstr>Climate Aware Town and Parish &amp; Community Councils</vt:lpstr>
      <vt:lpstr>Climate strategy: Town &amp; Parish Councils</vt:lpstr>
      <vt:lpstr>Climate strategy: Green Impact Programme</vt:lpstr>
      <vt:lpstr>Environment &amp; Sustainability Forum</vt:lpstr>
      <vt:lpstr>Mission Zero Community Hubs</vt:lpstr>
      <vt:lpstr>Together for Mission Zero</vt:lpstr>
      <vt:lpstr>PowerPoint Presentation</vt:lpstr>
    </vt:vector>
  </TitlesOfParts>
  <Company>Isle of Wight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Aware Town and Parish &amp; Community Councils</dc:title>
  <dc:creator>Dix, Natasha</dc:creator>
  <cp:lastModifiedBy>Jones, Holly</cp:lastModifiedBy>
  <cp:revision>2</cp:revision>
  <dcterms:created xsi:type="dcterms:W3CDTF">2023-05-17T13:39:44Z</dcterms:created>
  <dcterms:modified xsi:type="dcterms:W3CDTF">2023-05-18T10:17:49Z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0x010100A2CE0B6D218AA24A88433E2E4FC374FC</vt:lpwstr>
  </property>
</Properties>
</file>